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3" r:id="rId2"/>
    <p:sldId id="264" r:id="rId3"/>
    <p:sldId id="270" r:id="rId4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4C82BA-5FD0-48FC-96B2-CAEF89146C73}" type="datetimeFigureOut">
              <a:rPr lang="zh-TW" altLang="en-US" smtClean="0"/>
              <a:t>2024/12/24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271CB8-C329-49AE-9F95-A2FED84770B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657701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714ED17-7A8F-E5C0-F345-FD9ABF2D1E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1CBFF220-5F35-2BC7-47E2-8EA3EBCF19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9547036-5836-E81A-5DC5-E3FA1B949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96A0F-2964-47A0-BFD6-D55FC731925F}" type="datetimeFigureOut">
              <a:rPr lang="zh-TW" altLang="en-US" smtClean="0"/>
              <a:t>2024/12/24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F0C3F5D-6BF5-3752-F75A-DE245E4B5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AD6B357-30F2-FD93-F552-C502D8E18D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37594-6CA9-4373-9530-BA3C72B115A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42951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491E41F-5242-8B19-97CD-D76936FD70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3D88C522-8934-DC04-A4E8-EEFFF16556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30821F2-1051-575E-CC71-F178A94F4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96A0F-2964-47A0-BFD6-D55FC731925F}" type="datetimeFigureOut">
              <a:rPr lang="zh-TW" altLang="en-US" smtClean="0"/>
              <a:t>2024/12/24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F0AB9D5-1C18-B655-3619-B96E404518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AB3BC07-D3FD-3522-C623-96EAEC357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37594-6CA9-4373-9530-BA3C72B115A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01603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FF73355F-7AD5-2444-0E87-EC9AD70400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8DF298F0-E99B-5686-6F35-AC742BD700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AA56C04-49CC-50EA-8E6E-E92C2ED619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96A0F-2964-47A0-BFD6-D55FC731925F}" type="datetimeFigureOut">
              <a:rPr lang="zh-TW" altLang="en-US" smtClean="0"/>
              <a:t>2024/12/24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54E1009-8DF7-DB1C-80BF-A05C097D6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AE42986-8FC2-3CE0-8BD7-E6A91F80B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37594-6CA9-4373-9530-BA3C72B115A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6562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36A6099-4F32-A5B6-7F32-E88C83083C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1F474F9-2532-3ACD-9481-746BDF30C5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9588E56-1DAE-F681-645A-18231455D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96A0F-2964-47A0-BFD6-D55FC731925F}" type="datetimeFigureOut">
              <a:rPr lang="zh-TW" altLang="en-US" smtClean="0"/>
              <a:t>2024/12/24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B29FA34-66F7-2AC2-8F72-A362DCBAF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4DECBDB-E061-2915-8A67-17D343B70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37594-6CA9-4373-9530-BA3C72B115A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38309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BCA9D25-B04E-233D-D589-C026167CFF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B3E7081F-6798-AA81-9DC4-390419124E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8B0DC07-5ED9-FE67-2895-E9B950D241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96A0F-2964-47A0-BFD6-D55FC731925F}" type="datetimeFigureOut">
              <a:rPr lang="zh-TW" altLang="en-US" smtClean="0"/>
              <a:t>2024/12/24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FD6C867-C40A-5B17-DAF8-0ADECE16E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D3A99BB-8FB7-C8C5-AA97-65E99B620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37594-6CA9-4373-9530-BA3C72B115A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31576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4208BA1-CFB3-81E2-BDC8-41AEAFB683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6ABEBFF-6699-DCE3-99B8-DE07C029FE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BFFADD7D-9002-7EAE-2DFE-A64CE0DFA6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1A4674B6-8104-A470-10DC-2597817077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96A0F-2964-47A0-BFD6-D55FC731925F}" type="datetimeFigureOut">
              <a:rPr lang="zh-TW" altLang="en-US" smtClean="0"/>
              <a:t>2024/12/24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CA5F62B9-593D-DFDF-732C-E493639B0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A2DCF43B-0C80-749F-BBE2-4C58008BA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37594-6CA9-4373-9530-BA3C72B115A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82607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76FC328-DBD4-002D-547E-4A16E6A6FE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6D6CB167-532D-F780-FEDC-20F571548D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299BF40E-4545-51BB-59B6-F1BA9BF0D0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0CB72CB2-75AE-6C84-E02B-B53C1A0BA8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264693A6-9E9B-5B87-1FE0-49D58788EC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74E04BDA-2D35-D76C-95B8-A3267C3105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96A0F-2964-47A0-BFD6-D55FC731925F}" type="datetimeFigureOut">
              <a:rPr lang="zh-TW" altLang="en-US" smtClean="0"/>
              <a:t>2024/12/24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F995092B-52C5-0722-9D7F-77A402BE8B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D8B882C7-CE31-DFDD-84A2-3E23E99B5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37594-6CA9-4373-9530-BA3C72B115A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40067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0C5FE3F-50E4-3B43-7C47-B38F71C96E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48909FF0-D122-732B-1D64-098C7ADA9D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96A0F-2964-47A0-BFD6-D55FC731925F}" type="datetimeFigureOut">
              <a:rPr lang="zh-TW" altLang="en-US" smtClean="0"/>
              <a:t>2024/12/24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5794A7F7-6124-415F-DAB4-BDB49D03E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037A2D20-9142-8A77-7507-C99D80785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37594-6CA9-4373-9530-BA3C72B115A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51618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B6D4CA81-7DD8-5422-5717-00CEE612EB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96A0F-2964-47A0-BFD6-D55FC731925F}" type="datetimeFigureOut">
              <a:rPr lang="zh-TW" altLang="en-US" smtClean="0"/>
              <a:t>2024/12/24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D0174B75-322E-8448-B0DA-271CC7CAEA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1ECD2039-0CAF-CDFF-4414-677412C13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37594-6CA9-4373-9530-BA3C72B115A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85472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44EC38D-D223-9BAB-3B72-6562A522E6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B9E0AA3-F1B0-0161-5FF9-4849832AB3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DA833BB9-86D8-5672-C3D4-4EFF55DC7F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792039EE-8930-C798-C016-BC34580F7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96A0F-2964-47A0-BFD6-D55FC731925F}" type="datetimeFigureOut">
              <a:rPr lang="zh-TW" altLang="en-US" smtClean="0"/>
              <a:t>2024/12/24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A870620B-9961-B95C-AB5C-E06F8DB2B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0C212A7C-1FE3-22E5-B3DC-4846E653F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37594-6CA9-4373-9530-BA3C72B115A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53230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A9A5D3C-6DC6-2AE0-E1B1-4D14B044EA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E0A3AD26-6ECA-51B4-EF3D-E336F478C5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6F71CAD0-5E02-D4D4-A2BA-92D7705C87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D9EC5B60-E39C-182E-195B-897E491B9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96A0F-2964-47A0-BFD6-D55FC731925F}" type="datetimeFigureOut">
              <a:rPr lang="zh-TW" altLang="en-US" smtClean="0"/>
              <a:t>2024/12/24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8257DC1D-851B-F43D-C24B-B5F2ED727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F148C1F8-4813-8FEE-6667-DA7A830D6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37594-6CA9-4373-9530-BA3C72B115A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42834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6A4EAF0D-3B67-B2CA-2915-96D939126C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31C6B81A-E914-287C-105A-EFB56B7CB1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E2FC1E1-921D-4DB1-CD8C-06891DB5BB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8796A0F-2964-47A0-BFD6-D55FC731925F}" type="datetimeFigureOut">
              <a:rPr lang="zh-TW" altLang="en-US" smtClean="0"/>
              <a:t>2024/12/24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43DEB9B-13A0-0351-FD1B-7158FC6E97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CCC7FE6-8073-5509-04E3-05761B5931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9D37594-6CA9-4373-9530-BA3C72B115A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98148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165" name="Rectangle 6150">
            <a:extLst>
              <a:ext uri="{FF2B5EF4-FFF2-40B4-BE49-F238E27FC236}">
                <a16:creationId xmlns:a16="http://schemas.microsoft.com/office/drawing/2014/main" id="{46187E64-7A77-4D13-A5F4-9AEC282BBB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66" name="!!Arc">
            <a:extLst>
              <a:ext uri="{FF2B5EF4-FFF2-40B4-BE49-F238E27FC236}">
                <a16:creationId xmlns:a16="http://schemas.microsoft.com/office/drawing/2014/main" id="{E2B33195-5BCA-4BB7-A82D-6739522687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604789">
            <a:off x="675639" y="775849"/>
            <a:ext cx="2987899" cy="2987899"/>
          </a:xfrm>
          <a:prstGeom prst="arc">
            <a:avLst>
              <a:gd name="adj1" fmla="val 14455503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892818" y="1370171"/>
            <a:ext cx="508558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zh-TW" altLang="en-US" sz="5100">
                <a:latin typeface="+mj-lt"/>
                <a:ea typeface="+mj-ea"/>
                <a:cs typeface="+mj-cs"/>
              </a:rPr>
              <a:t>取正負面衝擊程度的前</a:t>
            </a:r>
            <a:r>
              <a:rPr lang="en-US" altLang="zh-TW" sz="5100" b="1">
                <a:latin typeface="+mj-lt"/>
                <a:ea typeface="+mj-ea"/>
                <a:cs typeface="+mj-cs"/>
              </a:rPr>
              <a:t>6</a:t>
            </a:r>
            <a:r>
              <a:rPr lang="zh-TW" altLang="en-US" sz="5100" b="1">
                <a:latin typeface="+mj-lt"/>
                <a:ea typeface="+mj-ea"/>
                <a:cs typeface="+mj-cs"/>
              </a:rPr>
              <a:t>項之主題為重大主題</a:t>
            </a:r>
            <a:endParaRPr lang="en-US" altLang="zh-TW" sz="5100">
              <a:latin typeface="+mj-lt"/>
              <a:ea typeface="+mj-ea"/>
              <a:cs typeface="+mj-cs"/>
            </a:endParaRPr>
          </a:p>
        </p:txBody>
      </p:sp>
      <p:sp>
        <p:nvSpPr>
          <p:cNvPr id="6167" name="!!Oval">
            <a:extLst>
              <a:ext uri="{FF2B5EF4-FFF2-40B4-BE49-F238E27FC236}">
                <a16:creationId xmlns:a16="http://schemas.microsoft.com/office/drawing/2014/main" id="{CF8AD9F3-9AF6-494F-83A3-2F67756393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49802" y="832686"/>
            <a:ext cx="1104943" cy="1074969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76" r="42373" b="-1"/>
          <a:stretch/>
        </p:blipFill>
        <p:spPr bwMode="auto">
          <a:xfrm>
            <a:off x="6259747" y="1013209"/>
            <a:ext cx="5194998" cy="5194998"/>
          </a:xfrm>
          <a:custGeom>
            <a:avLst/>
            <a:gdLst/>
            <a:ahLst/>
            <a:cxnLst/>
            <a:rect l="l" t="t" r="r" b="b"/>
            <a:pathLst>
              <a:path w="3741748" h="3741748">
                <a:moveTo>
                  <a:pt x="1870874" y="0"/>
                </a:moveTo>
                <a:cubicBezTo>
                  <a:pt x="2904129" y="0"/>
                  <a:pt x="3741748" y="837619"/>
                  <a:pt x="3741748" y="1870874"/>
                </a:cubicBezTo>
                <a:cubicBezTo>
                  <a:pt x="3741748" y="2904129"/>
                  <a:pt x="2904129" y="3741748"/>
                  <a:pt x="1870874" y="3741748"/>
                </a:cubicBezTo>
                <a:cubicBezTo>
                  <a:pt x="837619" y="3741748"/>
                  <a:pt x="0" y="2904129"/>
                  <a:pt x="0" y="1870874"/>
                </a:cubicBezTo>
                <a:cubicBezTo>
                  <a:pt x="0" y="837619"/>
                  <a:pt x="837619" y="0"/>
                  <a:pt x="1870874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168" name="!!Rectangle">
            <a:extLst>
              <a:ext uri="{FF2B5EF4-FFF2-40B4-BE49-F238E27FC236}">
                <a16:creationId xmlns:a16="http://schemas.microsoft.com/office/drawing/2014/main" id="{0DA5DB8B-7E5C-4ABC-8069-A9A8806F39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17806" y="4790720"/>
            <a:ext cx="876704" cy="876704"/>
          </a:xfrm>
          <a:prstGeom prst="rect">
            <a:avLst/>
          </a:prstGeom>
          <a:noFill/>
          <a:ln w="127000">
            <a:solidFill>
              <a:schemeClr val="accent6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379371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75" name="Rectangle 7174">
            <a:extLst>
              <a:ext uri="{FF2B5EF4-FFF2-40B4-BE49-F238E27FC236}">
                <a16:creationId xmlns:a16="http://schemas.microsoft.com/office/drawing/2014/main" id="{2215C6C6-E45C-4179-9FC1-E8A4C1D474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177" name="Group 7176">
            <a:extLst>
              <a:ext uri="{FF2B5EF4-FFF2-40B4-BE49-F238E27FC236}">
                <a16:creationId xmlns:a16="http://schemas.microsoft.com/office/drawing/2014/main" id="{5FE9FE4C-C9E0-4C54-8010-EA9D29CD4D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-1564726" y="1890469"/>
            <a:ext cx="5860051" cy="2079143"/>
            <a:chOff x="6081624" y="1998368"/>
            <a:chExt cx="5613457" cy="782175"/>
          </a:xfrm>
          <a:solidFill>
            <a:schemeClr val="accent4"/>
          </a:solidFill>
        </p:grpSpPr>
        <p:sp>
          <p:nvSpPr>
            <p:cNvPr id="7178" name="Rectangle 7177">
              <a:extLst>
                <a:ext uri="{FF2B5EF4-FFF2-40B4-BE49-F238E27FC236}">
                  <a16:creationId xmlns:a16="http://schemas.microsoft.com/office/drawing/2014/main" id="{56FAD6EF-0374-46BD-901E-E901DCA01F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79" name="Rectangle 7178">
              <a:extLst>
                <a:ext uri="{FF2B5EF4-FFF2-40B4-BE49-F238E27FC236}">
                  <a16:creationId xmlns:a16="http://schemas.microsoft.com/office/drawing/2014/main" id="{04847ABE-275E-4DCA-B164-A672D517FB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6081624" y="1998844"/>
              <a:ext cx="5372968" cy="7816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181" name="Rectangle 7180">
            <a:extLst>
              <a:ext uri="{FF2B5EF4-FFF2-40B4-BE49-F238E27FC236}">
                <a16:creationId xmlns:a16="http://schemas.microsoft.com/office/drawing/2014/main" id="{3776B14B-F2F4-4825-8DA8-8C7A0F2B39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528" y="466344"/>
            <a:ext cx="11111729" cy="591782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230" b="11434"/>
          <a:stretch/>
        </p:blipFill>
        <p:spPr bwMode="auto">
          <a:xfrm>
            <a:off x="838200" y="704765"/>
            <a:ext cx="10628376" cy="5440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02631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9B1D456-9E22-01A9-6BE0-47C488EB5E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151" name="Rectangle 6150">
            <a:extLst>
              <a:ext uri="{FF2B5EF4-FFF2-40B4-BE49-F238E27FC236}">
                <a16:creationId xmlns:a16="http://schemas.microsoft.com/office/drawing/2014/main" id="{362D44EE-C852-4460-B8B5-C4F2BC2051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1F900B40-2D09-E928-AD7D-39E4B4763E4A}"/>
              </a:ext>
            </a:extLst>
          </p:cNvPr>
          <p:cNvSpPr txBox="1"/>
          <p:nvPr/>
        </p:nvSpPr>
        <p:spPr>
          <a:xfrm>
            <a:off x="6194716" y="130629"/>
            <a:ext cx="5334930" cy="178525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zh-TW" altLang="en-US" sz="4000" dirty="0"/>
              <a:t>綜合考量，逐步推廣</a:t>
            </a:r>
            <a:r>
              <a:rPr lang="en-US" altLang="zh-TW" sz="4000" dirty="0"/>
              <a:t>ESG</a:t>
            </a:r>
            <a:r>
              <a:rPr lang="zh-TW" altLang="en-US" sz="4000" dirty="0"/>
              <a:t>議題</a:t>
            </a:r>
            <a:br>
              <a:rPr lang="en-US" altLang="zh-TW" sz="4000" dirty="0"/>
            </a:br>
            <a:r>
              <a:rPr lang="zh-TW" altLang="en-US" sz="4000" dirty="0"/>
              <a:t>決定</a:t>
            </a:r>
            <a:r>
              <a:rPr lang="en-US" altLang="zh-TW" sz="4000" dirty="0"/>
              <a:t>2025</a:t>
            </a:r>
            <a:r>
              <a:rPr lang="zh-TW" altLang="en-US" sz="4000" dirty="0"/>
              <a:t>年度重大主體</a:t>
            </a:r>
            <a:endParaRPr lang="en-US" altLang="zh-TW" sz="4000" dirty="0">
              <a:latin typeface="+mj-lt"/>
              <a:ea typeface="+mj-ea"/>
              <a:cs typeface="+mj-cs"/>
            </a:endParaRPr>
          </a:p>
        </p:txBody>
      </p:sp>
      <p:sp>
        <p:nvSpPr>
          <p:cNvPr id="6153" name="Freeform: Shape 6152">
            <a:extLst>
              <a:ext uri="{FF2B5EF4-FFF2-40B4-BE49-F238E27FC236}">
                <a16:creationId xmlns:a16="http://schemas.microsoft.com/office/drawing/2014/main" id="{658970D8-8D1D-4B5C-894B-E871CC8654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1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155" name="Freeform: Shape 6154">
            <a:extLst>
              <a:ext uri="{FF2B5EF4-FFF2-40B4-BE49-F238E27FC236}">
                <a16:creationId xmlns:a16="http://schemas.microsoft.com/office/drawing/2014/main" id="{F227E5B6-9132-43CA-B503-37A18562AD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349052" y="0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157" name="Freeform: Shape 6156">
            <a:extLst>
              <a:ext uri="{FF2B5EF4-FFF2-40B4-BE49-F238E27FC236}">
                <a16:creationId xmlns:a16="http://schemas.microsoft.com/office/drawing/2014/main" id="{03C2051E-A88D-48E5-BACF-AAED178927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16245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2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159" name="Freeform: Shape 6158">
            <a:extLst>
              <a:ext uri="{FF2B5EF4-FFF2-40B4-BE49-F238E27FC236}">
                <a16:creationId xmlns:a16="http://schemas.microsoft.com/office/drawing/2014/main" id="{7821A508-2985-4905-874A-527429BAAB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161" name="Freeform: Shape 6160">
            <a:extLst>
              <a:ext uri="{FF2B5EF4-FFF2-40B4-BE49-F238E27FC236}">
                <a16:creationId xmlns:a16="http://schemas.microsoft.com/office/drawing/2014/main" id="{D2929CB1-0E3C-4B2D-ADC5-0154FB33B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697761" y="5717906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163" name="Freeform: Shape 6162">
            <a:extLst>
              <a:ext uri="{FF2B5EF4-FFF2-40B4-BE49-F238E27FC236}">
                <a16:creationId xmlns:a16="http://schemas.microsoft.com/office/drawing/2014/main" id="{5F2F0C84-BE8C-4DC2-A6D3-30349A801D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520513" y="6258756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0D143F24-51E1-6B84-D664-006DFE10AB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9414427"/>
              </p:ext>
            </p:extLst>
          </p:nvPr>
        </p:nvGraphicFramePr>
        <p:xfrm>
          <a:off x="774090" y="959536"/>
          <a:ext cx="3090339" cy="4389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90339">
                  <a:extLst>
                    <a:ext uri="{9D8B030D-6E8A-4147-A177-3AD203B41FA5}">
                      <a16:colId xmlns:a16="http://schemas.microsoft.com/office/drawing/2014/main" val="1942068708"/>
                    </a:ext>
                  </a:extLst>
                </a:gridCol>
              </a:tblGrid>
              <a:tr h="394512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u="none" strike="noStrike" dirty="0">
                          <a:effectLst/>
                        </a:rPr>
                        <a:t>公司治理</a:t>
                      </a:r>
                      <a:r>
                        <a:rPr lang="en-US" altLang="zh-TW" sz="2000" u="none" strike="noStrike" dirty="0">
                          <a:effectLst/>
                        </a:rPr>
                        <a:t>/</a:t>
                      </a:r>
                      <a:r>
                        <a:rPr lang="zh-TW" altLang="en-US" sz="2000" u="none" strike="noStrike" dirty="0">
                          <a:effectLst/>
                        </a:rPr>
                        <a:t>經濟 </a:t>
                      </a:r>
                      <a:r>
                        <a:rPr lang="en-US" altLang="zh-TW" sz="2000" u="none" strike="noStrike" dirty="0">
                          <a:effectLst/>
                        </a:rPr>
                        <a:t>(G)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1539486"/>
                  </a:ext>
                </a:extLst>
              </a:tr>
              <a:tr h="356256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</a:rPr>
                        <a:t>客戶服務品質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31194979"/>
                  </a:ext>
                </a:extLst>
              </a:tr>
              <a:tr h="356256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</a:rPr>
                        <a:t>產品品質與安全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43496139"/>
                  </a:ext>
                </a:extLst>
              </a:tr>
              <a:tr h="356256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</a:rPr>
                        <a:t>營運績效與股東權益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02369296"/>
                  </a:ext>
                </a:extLst>
              </a:tr>
              <a:tr h="356256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</a:rPr>
                        <a:t>資訊安全與隱私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00678808"/>
                  </a:ext>
                </a:extLst>
              </a:tr>
              <a:tr h="356256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</a:rPr>
                        <a:t>公司治理</a:t>
                      </a:r>
                      <a:r>
                        <a:rPr lang="en-US" altLang="zh-TW" sz="1800" u="none" strike="noStrike" dirty="0">
                          <a:effectLst/>
                        </a:rPr>
                        <a:t>/</a:t>
                      </a:r>
                      <a:r>
                        <a:rPr lang="zh-TW" altLang="en-US" sz="1800" u="none" strike="noStrike" dirty="0">
                          <a:effectLst/>
                        </a:rPr>
                        <a:t>誠信經營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6716410"/>
                  </a:ext>
                </a:extLst>
              </a:tr>
              <a:tr h="394512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u="none" strike="noStrike" dirty="0">
                          <a:effectLst/>
                        </a:rPr>
                        <a:t>社會 </a:t>
                      </a:r>
                      <a:r>
                        <a:rPr lang="en-US" altLang="zh-TW" sz="2000" u="none" strike="noStrike" dirty="0">
                          <a:effectLst/>
                        </a:rPr>
                        <a:t>(</a:t>
                      </a:r>
                      <a:r>
                        <a:rPr lang="en-US" sz="2000" u="none" strike="noStrike" dirty="0">
                          <a:effectLst/>
                        </a:rPr>
                        <a:t>S)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7392441"/>
                  </a:ext>
                </a:extLst>
              </a:tr>
              <a:tr h="356256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</a:rPr>
                        <a:t>人才任用與培育</a:t>
                      </a:r>
                      <a:endParaRPr lang="en-US" altLang="zh-TW" sz="1800" u="none" strike="noStrike" dirty="0">
                        <a:effectLst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80116978"/>
                  </a:ext>
                </a:extLst>
              </a:tr>
              <a:tr h="394512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u="none" strike="noStrike" dirty="0">
                          <a:effectLst/>
                        </a:rPr>
                        <a:t>環境 </a:t>
                      </a:r>
                      <a:r>
                        <a:rPr lang="en-US" altLang="zh-TW" sz="2000" u="none" strike="noStrike" dirty="0">
                          <a:effectLst/>
                        </a:rPr>
                        <a:t>(</a:t>
                      </a:r>
                      <a:r>
                        <a:rPr lang="en-US" sz="2000" u="none" strike="noStrike" dirty="0">
                          <a:effectLst/>
                        </a:rPr>
                        <a:t>E 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9913560"/>
                  </a:ext>
                </a:extLst>
              </a:tr>
              <a:tr h="356256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0" i="0" u="none" strike="noStrike" dirty="0">
                          <a:solidFill>
                            <a:srgbClr val="C00000"/>
                          </a:solidFill>
                          <a:effectLst/>
                          <a:latin typeface="微軟正黑體"/>
                        </a:rPr>
                        <a:t>氣候變遷與調適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53782371"/>
                  </a:ext>
                </a:extLst>
              </a:tr>
              <a:tr h="356256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b="0" i="0" u="none" strike="noStrike" dirty="0">
                          <a:solidFill>
                            <a:srgbClr val="C00000"/>
                          </a:solidFill>
                          <a:effectLst/>
                          <a:latin typeface="微軟正黑體"/>
                        </a:rPr>
                        <a:t>廢棄物管理與資源循環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91520763"/>
                  </a:ext>
                </a:extLst>
              </a:tr>
              <a:tr h="356256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b="0" i="0" u="none" strike="noStrike" dirty="0">
                          <a:solidFill>
                            <a:srgbClr val="C00000"/>
                          </a:solidFill>
                          <a:effectLst/>
                          <a:latin typeface="微軟正黑體"/>
                        </a:rPr>
                        <a:t>水資源與廢水管理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01368822"/>
                  </a:ext>
                </a:extLst>
              </a:tr>
            </a:tbl>
          </a:graphicData>
        </a:graphic>
      </p:graphicFrame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A2CA0992-1D43-C6C4-5D13-4676FA4671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4732425"/>
              </p:ext>
            </p:extLst>
          </p:nvPr>
        </p:nvGraphicFramePr>
        <p:xfrm>
          <a:off x="6509658" y="2046515"/>
          <a:ext cx="5019988" cy="41039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0199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16511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800" u="none" strike="noStrike" dirty="0">
                          <a:effectLst/>
                        </a:rPr>
                        <a:t>公司治理</a:t>
                      </a:r>
                      <a:r>
                        <a:rPr lang="en-US" altLang="zh-TW" sz="2800" u="none" strike="noStrike" dirty="0">
                          <a:effectLst/>
                        </a:rPr>
                        <a:t>/</a:t>
                      </a:r>
                      <a:r>
                        <a:rPr lang="zh-TW" altLang="en-US" sz="2800" u="none" strike="noStrike" dirty="0">
                          <a:effectLst/>
                        </a:rPr>
                        <a:t>經濟 </a:t>
                      </a:r>
                      <a:r>
                        <a:rPr lang="en-US" altLang="zh-TW" sz="2800" u="none" strike="noStrike" dirty="0">
                          <a:effectLst/>
                        </a:rPr>
                        <a:t>(G)</a:t>
                      </a:r>
                      <a:endParaRPr lang="en-US" altLang="zh-TW" sz="2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8681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800" u="none" strike="noStrike" dirty="0">
                          <a:effectLst/>
                        </a:rPr>
                        <a:t>產品品質與客務 </a:t>
                      </a:r>
                      <a:endParaRPr lang="en-US" altLang="zh-TW" sz="2800" u="none" strike="noStrike" dirty="0">
                        <a:effectLst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6425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800" u="none" strike="noStrike" dirty="0">
                          <a:effectLst/>
                        </a:rPr>
                        <a:t>資訊安全與隱私 </a:t>
                      </a:r>
                      <a:endParaRPr lang="zh-TW" alt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6425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/>
                        </a:rPr>
                        <a:t>供應鏈管理</a:t>
                      </a:r>
                      <a:endParaRPr lang="en-US" sz="28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6511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800" u="none" strike="noStrike" dirty="0">
                          <a:effectLst/>
                        </a:rPr>
                        <a:t>社會 </a:t>
                      </a:r>
                      <a:r>
                        <a:rPr lang="en-US" altLang="zh-TW" sz="2800" u="none" strike="noStrike" dirty="0">
                          <a:effectLst/>
                        </a:rPr>
                        <a:t>(</a:t>
                      </a:r>
                      <a:r>
                        <a:rPr lang="en-US" sz="2800" u="none" strike="noStrike" dirty="0">
                          <a:effectLst/>
                        </a:rPr>
                        <a:t>S)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6425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800" u="none" strike="noStrike" dirty="0">
                          <a:effectLst/>
                        </a:rPr>
                        <a:t>人才任用與培育</a:t>
                      </a:r>
                      <a:endParaRPr lang="en-US" altLang="zh-TW" sz="2800" u="none" strike="noStrike" dirty="0">
                        <a:effectLst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16511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800" u="none" strike="noStrike" dirty="0">
                          <a:effectLst/>
                        </a:rPr>
                        <a:t>環境 </a:t>
                      </a:r>
                      <a:r>
                        <a:rPr lang="en-US" altLang="zh-TW" sz="2800" u="none" strike="noStrike" dirty="0">
                          <a:effectLst/>
                        </a:rPr>
                        <a:t>(</a:t>
                      </a:r>
                      <a:r>
                        <a:rPr lang="en-US" sz="2800" u="none" strike="noStrike" dirty="0">
                          <a:effectLst/>
                        </a:rPr>
                        <a:t>E )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6425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/>
                        </a:rPr>
                        <a:t>廢棄物與水資源管理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7" name="箭號: 向右 6">
            <a:extLst>
              <a:ext uri="{FF2B5EF4-FFF2-40B4-BE49-F238E27FC236}">
                <a16:creationId xmlns:a16="http://schemas.microsoft.com/office/drawing/2014/main" id="{53C656CF-9AD2-3F4E-DEB9-DB111A0C629B}"/>
              </a:ext>
            </a:extLst>
          </p:cNvPr>
          <p:cNvSpPr/>
          <p:nvPr/>
        </p:nvSpPr>
        <p:spPr>
          <a:xfrm>
            <a:off x="4261322" y="3088241"/>
            <a:ext cx="1728192" cy="381000"/>
          </a:xfrm>
          <a:prstGeom prst="rightArrow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1910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114</Words>
  <Application>Microsoft Office PowerPoint</Application>
  <PresentationFormat>寬螢幕</PresentationFormat>
  <Paragraphs>22</Paragraphs>
  <Slides>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9" baseType="lpstr">
      <vt:lpstr>微軟正黑體</vt:lpstr>
      <vt:lpstr>Aptos</vt:lpstr>
      <vt:lpstr>Aptos Display</vt:lpstr>
      <vt:lpstr>Arial</vt:lpstr>
      <vt:lpstr>Calibri</vt:lpstr>
      <vt:lpstr>Office 佈景主題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Kevweng</dc:creator>
  <cp:lastModifiedBy>Kevweng</cp:lastModifiedBy>
  <cp:revision>1</cp:revision>
  <dcterms:created xsi:type="dcterms:W3CDTF">2024-12-24T08:38:18Z</dcterms:created>
  <dcterms:modified xsi:type="dcterms:W3CDTF">2024-12-24T09:08:02Z</dcterms:modified>
</cp:coreProperties>
</file>