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58" r:id="rId4"/>
    <p:sldId id="265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2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D58A378-B34A-27B1-2F36-5D450B4C7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4ADE5E2-1C9A-D5AD-42CE-2268496987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121BAB9-4C77-1F6A-544C-8BE01E75B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D23C-B802-4EB3-8F19-7F3D95679153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4E1CD5F-50F0-89BB-2F2D-B1CBD6A24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7A1552F-F6B2-E423-7210-8C6D37D82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05D1-3C54-48D1-8750-C4D5474F58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5815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680076-EEDC-1D50-A5F7-CBFC4BA35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5877A96-7AE2-C15D-BB67-68040E2111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7D43AF8-F54E-D121-FAFA-9508D5719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D23C-B802-4EB3-8F19-7F3D95679153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E847C3F-1650-7679-76BB-7202974A8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FB8ED1B-E362-A9E5-9618-E27514CBF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05D1-3C54-48D1-8750-C4D5474F58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2845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FE5ED372-FF2A-56CD-5650-E4858C6B6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362DAB2-E016-21C3-3CE8-AA8C7DCC08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BFF4810-192C-548B-00CB-322AFBE8C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D23C-B802-4EB3-8F19-7F3D95679153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FD0A294-8411-39B5-606C-5B6AF1DE9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3CF2255-B6EC-223D-2148-92696A90C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05D1-3C54-48D1-8750-C4D5474F58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7330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28BD07D-F162-4851-3963-B4E4921D9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FC7BF97-C55E-3D76-9656-F41D4A327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A76216B-2915-0F9F-A40B-1FDA15726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D23C-B802-4EB3-8F19-7F3D95679153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13AFDCF-5F5C-CCA1-EEA8-2E2ACA1AE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A0FC8B3-BE65-0B44-E63F-534B15247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05D1-3C54-48D1-8750-C4D5474F58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7336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49104E9-E88C-E5C2-09AE-BDA85F36D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4F9A010-C17F-238A-B652-84BD4256B5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110552C-2B71-D65D-2C69-C1D519BD5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D23C-B802-4EB3-8F19-7F3D95679153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CCEAD93-4C6D-4831-8F53-C994032E0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3848516-7280-5C7F-2045-2F1243419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05D1-3C54-48D1-8750-C4D5474F58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489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5CC12B-2DF9-B382-20CA-0BEB4EACD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CDD9D14-ECEF-81DD-65AB-C61D509FE7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2117660-CC1B-A4FF-ADC6-49495757B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32A8F2B-1A94-7533-BDE5-E55ABB67F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D23C-B802-4EB3-8F19-7F3D95679153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F620502-0D59-9B6B-54F1-0A63ABB84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14F3F6F-3147-8126-14A3-3CDB4EF22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05D1-3C54-48D1-8750-C4D5474F58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4489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E3AAE8D-C453-ED0D-FDC5-88EB32FAE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19BC4F2-F158-0395-E534-1953F00217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284C29F-C975-EAAA-178C-AC9F045FB5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ABFDC87-F20A-6B05-344F-168ABA32D7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27D1D67-15D9-96AA-B3F9-B758AA4B4D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2596BF6F-EB16-7FDE-DB39-93D183AEC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D23C-B802-4EB3-8F19-7F3D95679153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D5543B3-7366-8D0E-B30B-A564D4C10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E81CE73-DF61-C545-60A3-BFAE4762D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05D1-3C54-48D1-8750-C4D5474F58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4424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D6775BA-6688-B28D-B7E7-8E4CEDAF9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C86681B6-6F8F-FB3A-6F69-FBF190739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D23C-B802-4EB3-8F19-7F3D95679153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92F1F6A-A495-0B74-4283-0697160FC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F5DB9BD-E536-F5D4-45F4-956AFFDB1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05D1-3C54-48D1-8750-C4D5474F58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9355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82B9D217-26DB-4E59-B26D-3A1F5A012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D23C-B802-4EB3-8F19-7F3D95679153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3FF2F66-6E14-5ADF-6C3C-EAD84F4E2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D7C3513-9D6C-4EB2-0552-3FB36F44A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05D1-3C54-48D1-8750-C4D5474F58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8322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4BC847-CC84-F6E6-A3E0-AB7EBF94C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1008352-DEF7-14F0-B6F8-D551969BF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309D9C9-7EF4-C40F-8B5A-1CE4BC5536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D84AFCB-8D0B-CF63-AD37-08B241407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D23C-B802-4EB3-8F19-7F3D95679153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005CBCE-A047-CACF-0446-9A9504DBE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6949871-52B8-897F-1104-A1B86BCEB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05D1-3C54-48D1-8750-C4D5474F58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4245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DCD6D98-1A03-2E97-3B44-EB0F440CB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66051C8B-D9BB-0107-6507-CDDA3FCCC9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8E9F0AC-C786-4F19-DD1F-3E95A0F47E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5FF37CA-F6AA-3A3C-B725-E436258E3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D23C-B802-4EB3-8F19-7F3D95679153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4CF3ECE-C29E-8C8D-30B9-5A9627E6C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232C0EA-156C-0872-CB85-6EA883D06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05D1-3C54-48D1-8750-C4D5474F58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6134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53BD184F-DE81-91B4-6634-CA3AFB75F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64975D4-8E81-A477-64CB-C495ED590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3CBA7DC-F9AA-443B-58C5-86EB9B5AC4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07D23C-B802-4EB3-8F19-7F3D95679153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C81D93F-B91C-5549-1BF6-A730635983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DD2C628-DA67-B675-B7CB-4AB3A38D7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C705D1-3C54-48D1-8750-C4D5474F58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4435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81" name="Rectangle 3080">
            <a:extLst>
              <a:ext uri="{FF2B5EF4-FFF2-40B4-BE49-F238E27FC236}">
                <a16:creationId xmlns:a16="http://schemas.microsoft.com/office/drawing/2014/main" id="{C4879EFC-8E62-4E00-973C-C45EE9EC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8878" y="332421"/>
            <a:ext cx="10909640" cy="85576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zh-TW" altLang="en-US" sz="5400" dirty="0"/>
              <a:t>問卷結果分析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638878" y="1298024"/>
            <a:ext cx="10909643" cy="5526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TW" altLang="en-US" sz="2400" b="1" dirty="0"/>
              <a:t>永續議題</a:t>
            </a:r>
            <a:r>
              <a:rPr lang="zh-TW" altLang="en-US" sz="2400" b="1" dirty="0">
                <a:solidFill>
                  <a:srgbClr val="0000FF"/>
                </a:solidFill>
              </a:rPr>
              <a:t>負面衝擊</a:t>
            </a:r>
            <a:r>
              <a:rPr lang="zh-TW" altLang="en-US" sz="2400" b="1" dirty="0"/>
              <a:t>矩陣圖</a:t>
            </a:r>
            <a:endParaRPr lang="en-US" altLang="zh-TW" sz="2400" dirty="0"/>
          </a:p>
        </p:txBody>
      </p:sp>
      <p:sp>
        <p:nvSpPr>
          <p:cNvPr id="3083" name="sketch line">
            <a:extLst>
              <a:ext uri="{FF2B5EF4-FFF2-40B4-BE49-F238E27FC236}">
                <a16:creationId xmlns:a16="http://schemas.microsoft.com/office/drawing/2014/main" id="{D6A9C53F-5F90-40A5-8C85-5412D39C8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0080" y="1850683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58368 w 3291840"/>
              <a:gd name="connsiteY1" fmla="*/ 0 h 18288"/>
              <a:gd name="connsiteX2" fmla="*/ 1283818 w 3291840"/>
              <a:gd name="connsiteY2" fmla="*/ 0 h 18288"/>
              <a:gd name="connsiteX3" fmla="*/ 1909267 w 3291840"/>
              <a:gd name="connsiteY3" fmla="*/ 0 h 18288"/>
              <a:gd name="connsiteX4" fmla="*/ 2633472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633472 w 3291840"/>
              <a:gd name="connsiteY7" fmla="*/ 18288 h 18288"/>
              <a:gd name="connsiteX8" fmla="*/ 2073859 w 3291840"/>
              <a:gd name="connsiteY8" fmla="*/ 18288 h 18288"/>
              <a:gd name="connsiteX9" fmla="*/ 1448410 w 3291840"/>
              <a:gd name="connsiteY9" fmla="*/ 18288 h 18288"/>
              <a:gd name="connsiteX10" fmla="*/ 822960 w 3291840"/>
              <a:gd name="connsiteY10" fmla="*/ 18288 h 18288"/>
              <a:gd name="connsiteX11" fmla="*/ 0 w 3291840"/>
              <a:gd name="connsiteY11" fmla="*/ 18288 h 18288"/>
              <a:gd name="connsiteX12" fmla="*/ 0 w 329184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077" y="-20031"/>
                  <a:pt x="443104" y="6424"/>
                  <a:pt x="658368" y="0"/>
                </a:cubicBezTo>
                <a:cubicBezTo>
                  <a:pt x="873632" y="-6424"/>
                  <a:pt x="1034028" y="11764"/>
                  <a:pt x="1283818" y="0"/>
                </a:cubicBezTo>
                <a:cubicBezTo>
                  <a:pt x="1533608" y="-11764"/>
                  <a:pt x="1691227" y="-30112"/>
                  <a:pt x="1909267" y="0"/>
                </a:cubicBezTo>
                <a:cubicBezTo>
                  <a:pt x="2127307" y="30112"/>
                  <a:pt x="2272465" y="-18735"/>
                  <a:pt x="2633472" y="0"/>
                </a:cubicBezTo>
                <a:cubicBezTo>
                  <a:pt x="2994479" y="18735"/>
                  <a:pt x="3023324" y="-32030"/>
                  <a:pt x="3291840" y="0"/>
                </a:cubicBezTo>
                <a:cubicBezTo>
                  <a:pt x="3291406" y="7551"/>
                  <a:pt x="3291373" y="9822"/>
                  <a:pt x="3291840" y="18288"/>
                </a:cubicBezTo>
                <a:cubicBezTo>
                  <a:pt x="3048445" y="38989"/>
                  <a:pt x="2846548" y="-14400"/>
                  <a:pt x="2633472" y="18288"/>
                </a:cubicBezTo>
                <a:cubicBezTo>
                  <a:pt x="2420396" y="50976"/>
                  <a:pt x="2304099" y="6336"/>
                  <a:pt x="2073859" y="18288"/>
                </a:cubicBezTo>
                <a:cubicBezTo>
                  <a:pt x="1843619" y="30240"/>
                  <a:pt x="1706926" y="10778"/>
                  <a:pt x="1448410" y="18288"/>
                </a:cubicBezTo>
                <a:cubicBezTo>
                  <a:pt x="1189894" y="25798"/>
                  <a:pt x="1002278" y="8992"/>
                  <a:pt x="822960" y="18288"/>
                </a:cubicBezTo>
                <a:cubicBezTo>
                  <a:pt x="643642" y="27585"/>
                  <a:pt x="307039" y="38051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195850" y="28018"/>
                  <a:pt x="434891" y="17390"/>
                  <a:pt x="592531" y="0"/>
                </a:cubicBezTo>
                <a:cubicBezTo>
                  <a:pt x="750171" y="-17390"/>
                  <a:pt x="1018709" y="32200"/>
                  <a:pt x="1316736" y="0"/>
                </a:cubicBezTo>
                <a:cubicBezTo>
                  <a:pt x="1614763" y="-32200"/>
                  <a:pt x="1696480" y="-11367"/>
                  <a:pt x="1876349" y="0"/>
                </a:cubicBezTo>
                <a:cubicBezTo>
                  <a:pt x="2056218" y="11367"/>
                  <a:pt x="2193364" y="13433"/>
                  <a:pt x="2435962" y="0"/>
                </a:cubicBezTo>
                <a:cubicBezTo>
                  <a:pt x="2678560" y="-13433"/>
                  <a:pt x="3010901" y="-42367"/>
                  <a:pt x="3291840" y="0"/>
                </a:cubicBezTo>
                <a:cubicBezTo>
                  <a:pt x="3291758" y="4406"/>
                  <a:pt x="3291751" y="9982"/>
                  <a:pt x="3291840" y="18288"/>
                </a:cubicBezTo>
                <a:cubicBezTo>
                  <a:pt x="3108993" y="14228"/>
                  <a:pt x="2952658" y="46900"/>
                  <a:pt x="2666390" y="18288"/>
                </a:cubicBezTo>
                <a:cubicBezTo>
                  <a:pt x="2380122" y="-10324"/>
                  <a:pt x="2263855" y="41055"/>
                  <a:pt x="2040941" y="18288"/>
                </a:cubicBezTo>
                <a:cubicBezTo>
                  <a:pt x="1818027" y="-4479"/>
                  <a:pt x="1675097" y="6509"/>
                  <a:pt x="1415491" y="18288"/>
                </a:cubicBezTo>
                <a:cubicBezTo>
                  <a:pt x="1155885" y="30068"/>
                  <a:pt x="852976" y="36210"/>
                  <a:pt x="691286" y="18288"/>
                </a:cubicBezTo>
                <a:cubicBezTo>
                  <a:pt x="529596" y="366"/>
                  <a:pt x="187183" y="13912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88285" y="2042628"/>
            <a:ext cx="3410286" cy="456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3698" y="2100979"/>
            <a:ext cx="5337931" cy="4376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1775521" y="3501008"/>
            <a:ext cx="384721" cy="10081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zh-TW" altLang="en-US" sz="1300" b="1"/>
              <a:t>發生可能性</a:t>
            </a:r>
          </a:p>
        </p:txBody>
      </p:sp>
    </p:spTree>
    <p:extLst>
      <p:ext uri="{BB962C8B-B14F-4D97-AF65-F5344CB8AC3E}">
        <p14:creationId xmlns:p14="http://schemas.microsoft.com/office/powerpoint/2010/main" val="1210493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7" name="Rectangle 5126">
            <a:extLst>
              <a:ext uri="{FF2B5EF4-FFF2-40B4-BE49-F238E27FC236}">
                <a16:creationId xmlns:a16="http://schemas.microsoft.com/office/drawing/2014/main" id="{C4879EFC-8E62-4E00-973C-C45EE9EC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8881" y="36576"/>
            <a:ext cx="10909640" cy="113135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zh-TW" altLang="en-US" sz="5400" dirty="0"/>
              <a:t>問卷結果分析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747738" y="1316312"/>
            <a:ext cx="10909643" cy="5526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TW" altLang="en-US" sz="2400" b="1" dirty="0"/>
              <a:t>永續議題</a:t>
            </a:r>
            <a:r>
              <a:rPr lang="zh-TW" altLang="en-US" sz="2400" b="1" dirty="0">
                <a:solidFill>
                  <a:srgbClr val="0000FF"/>
                </a:solidFill>
              </a:rPr>
              <a:t>正面衝擊</a:t>
            </a:r>
            <a:r>
              <a:rPr lang="zh-TW" altLang="en-US" sz="2400" b="1" dirty="0"/>
              <a:t>矩陣圖初稿</a:t>
            </a:r>
            <a:endParaRPr lang="en-US" altLang="zh-TW" sz="2400" dirty="0"/>
          </a:p>
        </p:txBody>
      </p:sp>
      <p:sp>
        <p:nvSpPr>
          <p:cNvPr id="5129" name="sketch line">
            <a:extLst>
              <a:ext uri="{FF2B5EF4-FFF2-40B4-BE49-F238E27FC236}">
                <a16:creationId xmlns:a16="http://schemas.microsoft.com/office/drawing/2014/main" id="{D6A9C53F-5F90-40A5-8C85-5412D39C8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0080" y="1850683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58368 w 3291840"/>
              <a:gd name="connsiteY1" fmla="*/ 0 h 18288"/>
              <a:gd name="connsiteX2" fmla="*/ 1283818 w 3291840"/>
              <a:gd name="connsiteY2" fmla="*/ 0 h 18288"/>
              <a:gd name="connsiteX3" fmla="*/ 1909267 w 3291840"/>
              <a:gd name="connsiteY3" fmla="*/ 0 h 18288"/>
              <a:gd name="connsiteX4" fmla="*/ 2633472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633472 w 3291840"/>
              <a:gd name="connsiteY7" fmla="*/ 18288 h 18288"/>
              <a:gd name="connsiteX8" fmla="*/ 2073859 w 3291840"/>
              <a:gd name="connsiteY8" fmla="*/ 18288 h 18288"/>
              <a:gd name="connsiteX9" fmla="*/ 1448410 w 3291840"/>
              <a:gd name="connsiteY9" fmla="*/ 18288 h 18288"/>
              <a:gd name="connsiteX10" fmla="*/ 822960 w 3291840"/>
              <a:gd name="connsiteY10" fmla="*/ 18288 h 18288"/>
              <a:gd name="connsiteX11" fmla="*/ 0 w 3291840"/>
              <a:gd name="connsiteY11" fmla="*/ 18288 h 18288"/>
              <a:gd name="connsiteX12" fmla="*/ 0 w 329184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077" y="-20031"/>
                  <a:pt x="443104" y="6424"/>
                  <a:pt x="658368" y="0"/>
                </a:cubicBezTo>
                <a:cubicBezTo>
                  <a:pt x="873632" y="-6424"/>
                  <a:pt x="1034028" y="11764"/>
                  <a:pt x="1283818" y="0"/>
                </a:cubicBezTo>
                <a:cubicBezTo>
                  <a:pt x="1533608" y="-11764"/>
                  <a:pt x="1691227" y="-30112"/>
                  <a:pt x="1909267" y="0"/>
                </a:cubicBezTo>
                <a:cubicBezTo>
                  <a:pt x="2127307" y="30112"/>
                  <a:pt x="2272465" y="-18735"/>
                  <a:pt x="2633472" y="0"/>
                </a:cubicBezTo>
                <a:cubicBezTo>
                  <a:pt x="2994479" y="18735"/>
                  <a:pt x="3023324" y="-32030"/>
                  <a:pt x="3291840" y="0"/>
                </a:cubicBezTo>
                <a:cubicBezTo>
                  <a:pt x="3291406" y="7551"/>
                  <a:pt x="3291373" y="9822"/>
                  <a:pt x="3291840" y="18288"/>
                </a:cubicBezTo>
                <a:cubicBezTo>
                  <a:pt x="3048445" y="38989"/>
                  <a:pt x="2846548" y="-14400"/>
                  <a:pt x="2633472" y="18288"/>
                </a:cubicBezTo>
                <a:cubicBezTo>
                  <a:pt x="2420396" y="50976"/>
                  <a:pt x="2304099" y="6336"/>
                  <a:pt x="2073859" y="18288"/>
                </a:cubicBezTo>
                <a:cubicBezTo>
                  <a:pt x="1843619" y="30240"/>
                  <a:pt x="1706926" y="10778"/>
                  <a:pt x="1448410" y="18288"/>
                </a:cubicBezTo>
                <a:cubicBezTo>
                  <a:pt x="1189894" y="25798"/>
                  <a:pt x="1002278" y="8992"/>
                  <a:pt x="822960" y="18288"/>
                </a:cubicBezTo>
                <a:cubicBezTo>
                  <a:pt x="643642" y="27585"/>
                  <a:pt x="307039" y="38051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195850" y="28018"/>
                  <a:pt x="434891" y="17390"/>
                  <a:pt x="592531" y="0"/>
                </a:cubicBezTo>
                <a:cubicBezTo>
                  <a:pt x="750171" y="-17390"/>
                  <a:pt x="1018709" y="32200"/>
                  <a:pt x="1316736" y="0"/>
                </a:cubicBezTo>
                <a:cubicBezTo>
                  <a:pt x="1614763" y="-32200"/>
                  <a:pt x="1696480" y="-11367"/>
                  <a:pt x="1876349" y="0"/>
                </a:cubicBezTo>
                <a:cubicBezTo>
                  <a:pt x="2056218" y="11367"/>
                  <a:pt x="2193364" y="13433"/>
                  <a:pt x="2435962" y="0"/>
                </a:cubicBezTo>
                <a:cubicBezTo>
                  <a:pt x="2678560" y="-13433"/>
                  <a:pt x="3010901" y="-42367"/>
                  <a:pt x="3291840" y="0"/>
                </a:cubicBezTo>
                <a:cubicBezTo>
                  <a:pt x="3291758" y="4406"/>
                  <a:pt x="3291751" y="9982"/>
                  <a:pt x="3291840" y="18288"/>
                </a:cubicBezTo>
                <a:cubicBezTo>
                  <a:pt x="3108993" y="14228"/>
                  <a:pt x="2952658" y="46900"/>
                  <a:pt x="2666390" y="18288"/>
                </a:cubicBezTo>
                <a:cubicBezTo>
                  <a:pt x="2380122" y="-10324"/>
                  <a:pt x="2263855" y="41055"/>
                  <a:pt x="2040941" y="18288"/>
                </a:cubicBezTo>
                <a:cubicBezTo>
                  <a:pt x="1818027" y="-4479"/>
                  <a:pt x="1675097" y="6509"/>
                  <a:pt x="1415491" y="18288"/>
                </a:cubicBezTo>
                <a:cubicBezTo>
                  <a:pt x="1155885" y="30068"/>
                  <a:pt x="852976" y="36210"/>
                  <a:pt x="691286" y="18288"/>
                </a:cubicBezTo>
                <a:cubicBezTo>
                  <a:pt x="529596" y="366"/>
                  <a:pt x="187183" y="13912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32857" y="2007886"/>
            <a:ext cx="3395026" cy="440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33357" y="2277708"/>
            <a:ext cx="5824024" cy="4207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1776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7B831B6F-405A-4B47-B9BB-5CA88F2858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5014" y="794657"/>
            <a:ext cx="4177243" cy="560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33" name="Freeform: Shape 1032">
            <a:extLst>
              <a:ext uri="{FF2B5EF4-FFF2-40B4-BE49-F238E27FC236}">
                <a16:creationId xmlns:a16="http://schemas.microsoft.com/office/drawing/2014/main" id="{15109354-9C5D-4F8C-B0E6-D1043C7BF2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759354" y="457201"/>
            <a:ext cx="5337270" cy="183591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問卷對象及</a:t>
            </a:r>
            <a:br>
              <a:rPr lang="en-US" altLang="zh-TW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zh-TW" alt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永續面向</a:t>
            </a:r>
          </a:p>
        </p:txBody>
      </p:sp>
      <p:sp>
        <p:nvSpPr>
          <p:cNvPr id="1035" name="sketch line">
            <a:extLst>
              <a:ext uri="{FF2B5EF4-FFF2-40B4-BE49-F238E27FC236}">
                <a16:creationId xmlns:a16="http://schemas.microsoft.com/office/drawing/2014/main" id="{49B530FE-A87D-41A0-A920-ADC6539EA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353" y="2560829"/>
            <a:ext cx="5029200" cy="18288"/>
          </a:xfrm>
          <a:custGeom>
            <a:avLst/>
            <a:gdLst>
              <a:gd name="connsiteX0" fmla="*/ 0 w 5029200"/>
              <a:gd name="connsiteY0" fmla="*/ 0 h 18288"/>
              <a:gd name="connsiteX1" fmla="*/ 528066 w 5029200"/>
              <a:gd name="connsiteY1" fmla="*/ 0 h 18288"/>
              <a:gd name="connsiteX2" fmla="*/ 1207008 w 5029200"/>
              <a:gd name="connsiteY2" fmla="*/ 0 h 18288"/>
              <a:gd name="connsiteX3" fmla="*/ 1785366 w 5029200"/>
              <a:gd name="connsiteY3" fmla="*/ 0 h 18288"/>
              <a:gd name="connsiteX4" fmla="*/ 2313432 w 5029200"/>
              <a:gd name="connsiteY4" fmla="*/ 0 h 18288"/>
              <a:gd name="connsiteX5" fmla="*/ 2992374 w 5029200"/>
              <a:gd name="connsiteY5" fmla="*/ 0 h 18288"/>
              <a:gd name="connsiteX6" fmla="*/ 3621024 w 5029200"/>
              <a:gd name="connsiteY6" fmla="*/ 0 h 18288"/>
              <a:gd name="connsiteX7" fmla="*/ 4249674 w 5029200"/>
              <a:gd name="connsiteY7" fmla="*/ 0 h 18288"/>
              <a:gd name="connsiteX8" fmla="*/ 5029200 w 5029200"/>
              <a:gd name="connsiteY8" fmla="*/ 0 h 18288"/>
              <a:gd name="connsiteX9" fmla="*/ 5029200 w 5029200"/>
              <a:gd name="connsiteY9" fmla="*/ 18288 h 18288"/>
              <a:gd name="connsiteX10" fmla="*/ 4501134 w 5029200"/>
              <a:gd name="connsiteY10" fmla="*/ 18288 h 18288"/>
              <a:gd name="connsiteX11" fmla="*/ 4023360 w 5029200"/>
              <a:gd name="connsiteY11" fmla="*/ 18288 h 18288"/>
              <a:gd name="connsiteX12" fmla="*/ 3344418 w 5029200"/>
              <a:gd name="connsiteY12" fmla="*/ 18288 h 18288"/>
              <a:gd name="connsiteX13" fmla="*/ 2816352 w 5029200"/>
              <a:gd name="connsiteY13" fmla="*/ 18288 h 18288"/>
              <a:gd name="connsiteX14" fmla="*/ 2137410 w 5029200"/>
              <a:gd name="connsiteY14" fmla="*/ 18288 h 18288"/>
              <a:gd name="connsiteX15" fmla="*/ 1408176 w 5029200"/>
              <a:gd name="connsiteY15" fmla="*/ 18288 h 18288"/>
              <a:gd name="connsiteX16" fmla="*/ 829818 w 5029200"/>
              <a:gd name="connsiteY16" fmla="*/ 18288 h 18288"/>
              <a:gd name="connsiteX17" fmla="*/ 0 w 5029200"/>
              <a:gd name="connsiteY17" fmla="*/ 18288 h 18288"/>
              <a:gd name="connsiteX18" fmla="*/ 0 w 5029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029200" h="18288" fill="none" extrusionOk="0">
                <a:moveTo>
                  <a:pt x="0" y="0"/>
                </a:moveTo>
                <a:cubicBezTo>
                  <a:pt x="142937" y="1696"/>
                  <a:pt x="371859" y="12840"/>
                  <a:pt x="528066" y="0"/>
                </a:cubicBezTo>
                <a:cubicBezTo>
                  <a:pt x="684273" y="-12840"/>
                  <a:pt x="928949" y="-5725"/>
                  <a:pt x="1207008" y="0"/>
                </a:cubicBezTo>
                <a:cubicBezTo>
                  <a:pt x="1485067" y="5725"/>
                  <a:pt x="1562886" y="-21331"/>
                  <a:pt x="1785366" y="0"/>
                </a:cubicBezTo>
                <a:cubicBezTo>
                  <a:pt x="2007846" y="21331"/>
                  <a:pt x="2056226" y="25221"/>
                  <a:pt x="2313432" y="0"/>
                </a:cubicBezTo>
                <a:cubicBezTo>
                  <a:pt x="2570638" y="-25221"/>
                  <a:pt x="2732455" y="16294"/>
                  <a:pt x="2992374" y="0"/>
                </a:cubicBezTo>
                <a:cubicBezTo>
                  <a:pt x="3252293" y="-16294"/>
                  <a:pt x="3319267" y="-29774"/>
                  <a:pt x="3621024" y="0"/>
                </a:cubicBezTo>
                <a:cubicBezTo>
                  <a:pt x="3922781" y="29774"/>
                  <a:pt x="3998107" y="-1004"/>
                  <a:pt x="4249674" y="0"/>
                </a:cubicBezTo>
                <a:cubicBezTo>
                  <a:pt x="4501241" y="1004"/>
                  <a:pt x="4792523" y="-4510"/>
                  <a:pt x="5029200" y="0"/>
                </a:cubicBezTo>
                <a:cubicBezTo>
                  <a:pt x="5029730" y="6954"/>
                  <a:pt x="5029934" y="12839"/>
                  <a:pt x="5029200" y="18288"/>
                </a:cubicBezTo>
                <a:cubicBezTo>
                  <a:pt x="4805432" y="23154"/>
                  <a:pt x="4715801" y="17034"/>
                  <a:pt x="4501134" y="18288"/>
                </a:cubicBezTo>
                <a:cubicBezTo>
                  <a:pt x="4286467" y="19542"/>
                  <a:pt x="4193719" y="41701"/>
                  <a:pt x="4023360" y="18288"/>
                </a:cubicBezTo>
                <a:cubicBezTo>
                  <a:pt x="3853001" y="-5125"/>
                  <a:pt x="3676466" y="16909"/>
                  <a:pt x="3344418" y="18288"/>
                </a:cubicBezTo>
                <a:cubicBezTo>
                  <a:pt x="3012370" y="19667"/>
                  <a:pt x="2945824" y="14410"/>
                  <a:pt x="2816352" y="18288"/>
                </a:cubicBezTo>
                <a:cubicBezTo>
                  <a:pt x="2686880" y="22166"/>
                  <a:pt x="2438351" y="13507"/>
                  <a:pt x="2137410" y="18288"/>
                </a:cubicBezTo>
                <a:cubicBezTo>
                  <a:pt x="1836469" y="23069"/>
                  <a:pt x="1581391" y="46111"/>
                  <a:pt x="1408176" y="18288"/>
                </a:cubicBezTo>
                <a:cubicBezTo>
                  <a:pt x="1234961" y="-9535"/>
                  <a:pt x="1040489" y="-7495"/>
                  <a:pt x="829818" y="18288"/>
                </a:cubicBezTo>
                <a:cubicBezTo>
                  <a:pt x="619147" y="44071"/>
                  <a:pt x="238626" y="3756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029200" h="18288" stroke="0" extrusionOk="0">
                <a:moveTo>
                  <a:pt x="0" y="0"/>
                </a:moveTo>
                <a:cubicBezTo>
                  <a:pt x="165412" y="-21137"/>
                  <a:pt x="322344" y="-21985"/>
                  <a:pt x="578358" y="0"/>
                </a:cubicBezTo>
                <a:cubicBezTo>
                  <a:pt x="834372" y="21985"/>
                  <a:pt x="907099" y="-19195"/>
                  <a:pt x="1056132" y="0"/>
                </a:cubicBezTo>
                <a:cubicBezTo>
                  <a:pt x="1205165" y="19195"/>
                  <a:pt x="1612834" y="-24928"/>
                  <a:pt x="1785366" y="0"/>
                </a:cubicBezTo>
                <a:cubicBezTo>
                  <a:pt x="1957898" y="24928"/>
                  <a:pt x="2149044" y="19108"/>
                  <a:pt x="2363724" y="0"/>
                </a:cubicBezTo>
                <a:cubicBezTo>
                  <a:pt x="2578404" y="-19108"/>
                  <a:pt x="2759981" y="-21788"/>
                  <a:pt x="2942082" y="0"/>
                </a:cubicBezTo>
                <a:cubicBezTo>
                  <a:pt x="3124183" y="21788"/>
                  <a:pt x="3482217" y="8836"/>
                  <a:pt x="3671316" y="0"/>
                </a:cubicBezTo>
                <a:cubicBezTo>
                  <a:pt x="3860415" y="-8836"/>
                  <a:pt x="4058665" y="-25048"/>
                  <a:pt x="4199382" y="0"/>
                </a:cubicBezTo>
                <a:cubicBezTo>
                  <a:pt x="4340099" y="25048"/>
                  <a:pt x="4735096" y="-22088"/>
                  <a:pt x="5029200" y="0"/>
                </a:cubicBezTo>
                <a:cubicBezTo>
                  <a:pt x="5028517" y="5414"/>
                  <a:pt x="5028480" y="12510"/>
                  <a:pt x="5029200" y="18288"/>
                </a:cubicBezTo>
                <a:cubicBezTo>
                  <a:pt x="4891577" y="31493"/>
                  <a:pt x="4684146" y="-2509"/>
                  <a:pt x="4501134" y="18288"/>
                </a:cubicBezTo>
                <a:cubicBezTo>
                  <a:pt x="4318122" y="39085"/>
                  <a:pt x="4030703" y="3672"/>
                  <a:pt x="3872484" y="18288"/>
                </a:cubicBezTo>
                <a:cubicBezTo>
                  <a:pt x="3714265" y="32905"/>
                  <a:pt x="3546134" y="7501"/>
                  <a:pt x="3294126" y="18288"/>
                </a:cubicBezTo>
                <a:cubicBezTo>
                  <a:pt x="3042118" y="29075"/>
                  <a:pt x="2912116" y="11153"/>
                  <a:pt x="2564892" y="18288"/>
                </a:cubicBezTo>
                <a:cubicBezTo>
                  <a:pt x="2217668" y="25423"/>
                  <a:pt x="2095118" y="11659"/>
                  <a:pt x="1835658" y="18288"/>
                </a:cubicBezTo>
                <a:cubicBezTo>
                  <a:pt x="1576198" y="24917"/>
                  <a:pt x="1500897" y="19889"/>
                  <a:pt x="1307592" y="18288"/>
                </a:cubicBezTo>
                <a:cubicBezTo>
                  <a:pt x="1114287" y="16687"/>
                  <a:pt x="961527" y="47453"/>
                  <a:pt x="678942" y="18288"/>
                </a:cubicBezTo>
                <a:cubicBezTo>
                  <a:pt x="396357" y="-10877"/>
                  <a:pt x="271066" y="23005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文字方塊 2"/>
          <p:cNvSpPr txBox="1"/>
          <p:nvPr/>
        </p:nvSpPr>
        <p:spPr>
          <a:xfrm>
            <a:off x="5759354" y="2798064"/>
            <a:ext cx="5461095" cy="341761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1600" b="1" dirty="0">
                <a:solidFill>
                  <a:srgbClr val="FFFFFF"/>
                </a:solidFill>
              </a:rPr>
              <a:t>問卷對象</a:t>
            </a:r>
            <a:r>
              <a:rPr lang="en-US" altLang="zh-TW" sz="1600" dirty="0">
                <a:solidFill>
                  <a:srgbClr val="FFFFFF"/>
                </a:solidFill>
              </a:rPr>
              <a:t>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TW" sz="1600" dirty="0">
                <a:solidFill>
                  <a:srgbClr val="FFFFFF"/>
                </a:solidFill>
              </a:rPr>
              <a:t>1. </a:t>
            </a:r>
            <a:r>
              <a:rPr lang="zh-TW" altLang="en-US" sz="1600" dirty="0">
                <a:solidFill>
                  <a:srgbClr val="FFFFFF"/>
                </a:solidFill>
              </a:rPr>
              <a:t>內部關係人</a:t>
            </a:r>
            <a:r>
              <a:rPr lang="en-US" altLang="zh-TW" sz="1600" dirty="0">
                <a:solidFill>
                  <a:srgbClr val="FFFFFF"/>
                </a:solidFill>
              </a:rPr>
              <a:t>: </a:t>
            </a:r>
            <a:r>
              <a:rPr lang="zh-TW" altLang="en-US" sz="1600" dirty="0">
                <a:solidFill>
                  <a:srgbClr val="FFFFFF"/>
                </a:solidFill>
              </a:rPr>
              <a:t>經理級以上幹部</a:t>
            </a:r>
            <a:r>
              <a:rPr lang="en-US" altLang="zh-TW" sz="1600" dirty="0">
                <a:solidFill>
                  <a:srgbClr val="FFFFFF"/>
                </a:solidFill>
              </a:rPr>
              <a:t>(29)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TW" sz="1600" dirty="0">
                <a:solidFill>
                  <a:srgbClr val="FFFFFF"/>
                </a:solidFill>
              </a:rPr>
              <a:t>2. </a:t>
            </a:r>
            <a:r>
              <a:rPr lang="zh-TW" altLang="en-US" sz="1600" dirty="0">
                <a:solidFill>
                  <a:srgbClr val="FFFFFF"/>
                </a:solidFill>
              </a:rPr>
              <a:t>外部關係人</a:t>
            </a:r>
            <a:r>
              <a:rPr lang="en-US" altLang="zh-TW" sz="1600" dirty="0">
                <a:solidFill>
                  <a:srgbClr val="FFFFFF"/>
                </a:solidFill>
              </a:rPr>
              <a:t>: </a:t>
            </a:r>
            <a:r>
              <a:rPr lang="zh-TW" altLang="en-US" sz="1600" dirty="0">
                <a:solidFill>
                  <a:srgbClr val="FFFFFF"/>
                </a:solidFill>
              </a:rPr>
              <a:t>客戶</a:t>
            </a:r>
            <a:r>
              <a:rPr lang="en-US" altLang="zh-TW" sz="1600" dirty="0">
                <a:solidFill>
                  <a:srgbClr val="FFFFFF"/>
                </a:solidFill>
              </a:rPr>
              <a:t>(4)</a:t>
            </a:r>
            <a:r>
              <a:rPr lang="zh-TW" altLang="en-US" sz="1600" dirty="0">
                <a:solidFill>
                  <a:srgbClr val="FFFFFF"/>
                </a:solidFill>
              </a:rPr>
              <a:t>、供應商</a:t>
            </a:r>
            <a:r>
              <a:rPr lang="en-US" altLang="zh-TW" sz="1600" dirty="0">
                <a:solidFill>
                  <a:srgbClr val="FFFFFF"/>
                </a:solidFill>
              </a:rPr>
              <a:t>(8)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TW" sz="1600" b="1" dirty="0">
              <a:solidFill>
                <a:srgbClr val="FFFFFF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1600" b="1" dirty="0">
                <a:solidFill>
                  <a:srgbClr val="FFFFFF"/>
                </a:solidFill>
              </a:rPr>
              <a:t>問卷題目來源</a:t>
            </a:r>
            <a:r>
              <a:rPr lang="en-US" altLang="zh-TW" sz="1600" b="1" dirty="0">
                <a:solidFill>
                  <a:srgbClr val="FFFFFF"/>
                </a:solidFill>
              </a:rPr>
              <a:t>: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TW" sz="1600" dirty="0">
                <a:solidFill>
                  <a:srgbClr val="FFFFFF"/>
                </a:solidFill>
              </a:rPr>
              <a:t>GRI</a:t>
            </a:r>
            <a:r>
              <a:rPr lang="zh-TW" altLang="en-US" sz="1600" dirty="0">
                <a:solidFill>
                  <a:srgbClr val="FFFFFF"/>
                </a:solidFill>
              </a:rPr>
              <a:t>、</a:t>
            </a:r>
            <a:r>
              <a:rPr lang="en-US" altLang="zh-TW" sz="1600" dirty="0">
                <a:solidFill>
                  <a:srgbClr val="FFFFFF"/>
                </a:solidFill>
              </a:rPr>
              <a:t>TCFD </a:t>
            </a:r>
            <a:r>
              <a:rPr lang="zh-TW" altLang="en-US" sz="1600" dirty="0">
                <a:solidFill>
                  <a:srgbClr val="FFFFFF"/>
                </a:solidFill>
              </a:rPr>
              <a:t>揭露建議</a:t>
            </a:r>
            <a:endParaRPr lang="en-US" altLang="zh-TW" sz="1600" dirty="0">
              <a:solidFill>
                <a:srgbClr val="FFFFFF"/>
              </a:solidFill>
            </a:endParaRP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1600" dirty="0">
                <a:solidFill>
                  <a:srgbClr val="FFFFFF"/>
                </a:solidFill>
              </a:rPr>
              <a:t>考量企業</a:t>
            </a:r>
            <a:r>
              <a:rPr lang="en-US" altLang="zh-TW" sz="1600" dirty="0">
                <a:solidFill>
                  <a:srgbClr val="FFFFFF"/>
                </a:solidFill>
              </a:rPr>
              <a:t>/</a:t>
            </a:r>
            <a:r>
              <a:rPr lang="zh-TW" altLang="en-US" sz="1600" dirty="0">
                <a:solidFill>
                  <a:srgbClr val="FFFFFF"/>
                </a:solidFill>
              </a:rPr>
              <a:t>產業現況</a:t>
            </a:r>
            <a:endParaRPr lang="en-US" altLang="zh-TW" sz="1600" dirty="0">
              <a:solidFill>
                <a:srgbClr val="FFFFFF"/>
              </a:solidFill>
            </a:endParaRP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1600" dirty="0">
                <a:solidFill>
                  <a:srgbClr val="FFFFFF"/>
                </a:solidFill>
              </a:rPr>
              <a:t>目前企業永續趨勢</a:t>
            </a:r>
            <a:endParaRPr lang="en-US" altLang="zh-TW" sz="1600" dirty="0">
              <a:solidFill>
                <a:srgbClr val="FFFFFF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TW" sz="1600" dirty="0">
              <a:solidFill>
                <a:srgbClr val="FFFFFF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1600" b="1" dirty="0">
                <a:solidFill>
                  <a:srgbClr val="FFFFFF"/>
                </a:solidFill>
              </a:rPr>
              <a:t>問卷題目永續面向</a:t>
            </a:r>
            <a:r>
              <a:rPr lang="en-US" altLang="zh-TW" sz="1600" dirty="0">
                <a:solidFill>
                  <a:srgbClr val="FFFFFF"/>
                </a:solidFill>
              </a:rPr>
              <a:t>: </a:t>
            </a:r>
            <a:r>
              <a:rPr lang="zh-TW" altLang="en-US" sz="1600" dirty="0">
                <a:solidFill>
                  <a:srgbClr val="FFFFFF"/>
                </a:solidFill>
              </a:rPr>
              <a:t>共 </a:t>
            </a:r>
            <a:r>
              <a:rPr lang="en-US" altLang="zh-TW" sz="1600" dirty="0">
                <a:solidFill>
                  <a:srgbClr val="FFFFFF"/>
                </a:solidFill>
              </a:rPr>
              <a:t>24 </a:t>
            </a:r>
            <a:r>
              <a:rPr lang="zh-TW" altLang="en-US" sz="1600" dirty="0">
                <a:solidFill>
                  <a:srgbClr val="FFFFFF"/>
                </a:solidFill>
              </a:rPr>
              <a:t>題</a:t>
            </a:r>
            <a:endParaRPr lang="en-US" altLang="zh-TW" sz="1600" dirty="0">
              <a:solidFill>
                <a:srgbClr val="FFFFFF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TW" sz="1600" dirty="0">
                <a:solidFill>
                  <a:srgbClr val="FFFFFF"/>
                </a:solidFill>
              </a:rPr>
              <a:t>  </a:t>
            </a:r>
            <a:r>
              <a:rPr lang="zh-TW" altLang="en-US" sz="1600" dirty="0">
                <a:solidFill>
                  <a:srgbClr val="FFFFFF"/>
                </a:solidFill>
              </a:rPr>
              <a:t>環境面</a:t>
            </a:r>
            <a:r>
              <a:rPr lang="en-US" altLang="zh-TW" sz="1600" dirty="0">
                <a:solidFill>
                  <a:srgbClr val="FFFFFF"/>
                </a:solidFill>
              </a:rPr>
              <a:t>: 7 </a:t>
            </a:r>
            <a:r>
              <a:rPr lang="zh-TW" altLang="en-US" sz="1600" dirty="0">
                <a:solidFill>
                  <a:srgbClr val="FFFFFF"/>
                </a:solidFill>
              </a:rPr>
              <a:t>題</a:t>
            </a:r>
            <a:endParaRPr lang="en-US" altLang="zh-TW" sz="1600" dirty="0">
              <a:solidFill>
                <a:srgbClr val="FFFFFF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TW" sz="1600" dirty="0">
                <a:solidFill>
                  <a:srgbClr val="FFFFFF"/>
                </a:solidFill>
              </a:rPr>
              <a:t>  </a:t>
            </a:r>
            <a:r>
              <a:rPr lang="zh-TW" altLang="en-US" sz="1600" dirty="0">
                <a:solidFill>
                  <a:srgbClr val="FFFFFF"/>
                </a:solidFill>
              </a:rPr>
              <a:t>社會面</a:t>
            </a:r>
            <a:r>
              <a:rPr lang="en-US" altLang="zh-TW" sz="1600" dirty="0">
                <a:solidFill>
                  <a:srgbClr val="FFFFFF"/>
                </a:solidFill>
              </a:rPr>
              <a:t>: 6 </a:t>
            </a:r>
            <a:r>
              <a:rPr lang="zh-TW" altLang="en-US" sz="1600" dirty="0">
                <a:solidFill>
                  <a:srgbClr val="FFFFFF"/>
                </a:solidFill>
              </a:rPr>
              <a:t>題</a:t>
            </a:r>
            <a:endParaRPr lang="en-US" altLang="zh-TW" sz="1600" dirty="0">
              <a:solidFill>
                <a:srgbClr val="FFFFFF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TW" sz="1600" dirty="0">
                <a:solidFill>
                  <a:srgbClr val="FFFFFF"/>
                </a:solidFill>
              </a:rPr>
              <a:t>  </a:t>
            </a:r>
            <a:r>
              <a:rPr lang="zh-TW" altLang="en-US" sz="1600" dirty="0">
                <a:solidFill>
                  <a:srgbClr val="FFFFFF"/>
                </a:solidFill>
              </a:rPr>
              <a:t>治理面</a:t>
            </a:r>
            <a:r>
              <a:rPr lang="en-US" altLang="zh-TW" sz="1600" dirty="0">
                <a:solidFill>
                  <a:srgbClr val="FFFFFF"/>
                </a:solidFill>
              </a:rPr>
              <a:t>: 11 </a:t>
            </a:r>
            <a:r>
              <a:rPr lang="zh-TW" altLang="en-US" sz="1600" dirty="0">
                <a:solidFill>
                  <a:srgbClr val="FFFFFF"/>
                </a:solidFill>
              </a:rPr>
              <a:t>題</a:t>
            </a:r>
            <a:endParaRPr lang="en-US" altLang="zh-TW" sz="1600" dirty="0">
              <a:solidFill>
                <a:srgbClr val="FFFFFF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TW" sz="1600" dirty="0">
              <a:solidFill>
                <a:srgbClr val="FFFFFF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1600" dirty="0">
                <a:solidFill>
                  <a:srgbClr val="FFFFFF"/>
                </a:solidFill>
              </a:rPr>
              <a:t>問卷回收 </a:t>
            </a:r>
            <a:r>
              <a:rPr lang="en-US" altLang="zh-TW" sz="1600" dirty="0">
                <a:solidFill>
                  <a:srgbClr val="FFFFFF"/>
                </a:solidFill>
              </a:rPr>
              <a:t>43 </a:t>
            </a:r>
            <a:r>
              <a:rPr lang="zh-TW" altLang="en-US" sz="1600" dirty="0">
                <a:solidFill>
                  <a:srgbClr val="FFFFFF"/>
                </a:solidFill>
              </a:rPr>
              <a:t>份</a:t>
            </a:r>
            <a:endParaRPr lang="en-US" altLang="zh-TW" sz="1600" dirty="0">
              <a:solidFill>
                <a:srgbClr val="FFFFFF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1600" dirty="0">
                <a:solidFill>
                  <a:srgbClr val="FFFFFF"/>
                </a:solidFill>
              </a:rPr>
              <a:t>無效問卷 </a:t>
            </a:r>
            <a:r>
              <a:rPr lang="en-US" altLang="zh-TW" sz="1600" dirty="0">
                <a:solidFill>
                  <a:srgbClr val="FFFFFF"/>
                </a:solidFill>
              </a:rPr>
              <a:t>2 </a:t>
            </a:r>
            <a:r>
              <a:rPr lang="zh-TW" altLang="en-US" sz="1600" dirty="0">
                <a:solidFill>
                  <a:srgbClr val="FFFFFF"/>
                </a:solidFill>
              </a:rPr>
              <a:t>份</a:t>
            </a:r>
            <a:endParaRPr lang="en-US" altLang="zh-TW" sz="1600" dirty="0">
              <a:solidFill>
                <a:srgbClr val="FFFFFF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1600" dirty="0">
                <a:solidFill>
                  <a:srgbClr val="FFFFFF"/>
                </a:solidFill>
              </a:rPr>
              <a:t>統計樣本 </a:t>
            </a:r>
            <a:r>
              <a:rPr lang="en-US" altLang="zh-TW" sz="1600" dirty="0">
                <a:solidFill>
                  <a:srgbClr val="FFFFFF"/>
                </a:solidFill>
              </a:rPr>
              <a:t>41 </a:t>
            </a:r>
            <a:r>
              <a:rPr lang="zh-TW" altLang="en-US" sz="1600" dirty="0">
                <a:solidFill>
                  <a:srgbClr val="FFFFFF"/>
                </a:solidFill>
              </a:rPr>
              <a:t>份 </a:t>
            </a:r>
          </a:p>
        </p:txBody>
      </p:sp>
    </p:spTree>
    <p:extLst>
      <p:ext uri="{BB962C8B-B14F-4D97-AF65-F5344CB8AC3E}">
        <p14:creationId xmlns:p14="http://schemas.microsoft.com/office/powerpoint/2010/main" val="1285230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202" name="Rectangle 8198">
            <a:extLst>
              <a:ext uri="{FF2B5EF4-FFF2-40B4-BE49-F238E27FC236}">
                <a16:creationId xmlns:a16="http://schemas.microsoft.com/office/drawing/2014/main" id="{76906711-0AFB-47DD-A4B6-4E94B38B8C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4" name="Freeform: Shape 8200">
            <a:extLst>
              <a:ext uri="{FF2B5EF4-FFF2-40B4-BE49-F238E27FC236}">
                <a16:creationId xmlns:a16="http://schemas.microsoft.com/office/drawing/2014/main" id="{AA91F649-894C-41F6-A21D-3D1AC558E9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877832"/>
          </a:xfrm>
          <a:custGeom>
            <a:avLst/>
            <a:gdLst>
              <a:gd name="connsiteX0" fmla="*/ 6789701 w 12192000"/>
              <a:gd name="connsiteY0" fmla="*/ 2809623 h 2877832"/>
              <a:gd name="connsiteX1" fmla="*/ 6788702 w 12192000"/>
              <a:gd name="connsiteY1" fmla="*/ 2809701 h 2877832"/>
              <a:gd name="connsiteX2" fmla="*/ 6788476 w 12192000"/>
              <a:gd name="connsiteY2" fmla="*/ 2810235 h 2877832"/>
              <a:gd name="connsiteX3" fmla="*/ 0 w 12192000"/>
              <a:gd name="connsiteY3" fmla="*/ 0 h 2877832"/>
              <a:gd name="connsiteX4" fmla="*/ 12192000 w 12192000"/>
              <a:gd name="connsiteY4" fmla="*/ 0 h 2877832"/>
              <a:gd name="connsiteX5" fmla="*/ 12192000 w 12192000"/>
              <a:gd name="connsiteY5" fmla="*/ 1915388 h 2877832"/>
              <a:gd name="connsiteX6" fmla="*/ 12061096 w 12192000"/>
              <a:gd name="connsiteY6" fmla="*/ 1954428 h 2877832"/>
              <a:gd name="connsiteX7" fmla="*/ 11676800 w 12192000"/>
              <a:gd name="connsiteY7" fmla="*/ 2058003 h 2877832"/>
              <a:gd name="connsiteX8" fmla="*/ 10425355 w 12192000"/>
              <a:gd name="connsiteY8" fmla="*/ 2341542 h 2877832"/>
              <a:gd name="connsiteX9" fmla="*/ 9424022 w 12192000"/>
              <a:gd name="connsiteY9" fmla="*/ 2516704 h 2877832"/>
              <a:gd name="connsiteX10" fmla="*/ 8458419 w 12192000"/>
              <a:gd name="connsiteY10" fmla="*/ 2650405 h 2877832"/>
              <a:gd name="connsiteX11" fmla="*/ 7715970 w 12192000"/>
              <a:gd name="connsiteY11" fmla="*/ 2730352 h 2877832"/>
              <a:gd name="connsiteX12" fmla="*/ 6951716 w 12192000"/>
              <a:gd name="connsiteY12" fmla="*/ 2796132 h 2877832"/>
              <a:gd name="connsiteX13" fmla="*/ 6936303 w 12192000"/>
              <a:gd name="connsiteY13" fmla="*/ 2798203 h 2877832"/>
              <a:gd name="connsiteX14" fmla="*/ 6790448 w 12192000"/>
              <a:gd name="connsiteY14" fmla="*/ 2809564 h 2877832"/>
              <a:gd name="connsiteX15" fmla="*/ 6799941 w 12192000"/>
              <a:gd name="connsiteY15" fmla="*/ 2811384 h 2877832"/>
              <a:gd name="connsiteX16" fmla="*/ 6835432 w 12192000"/>
              <a:gd name="connsiteY16" fmla="*/ 2809677 h 2877832"/>
              <a:gd name="connsiteX17" fmla="*/ 6884003 w 12192000"/>
              <a:gd name="connsiteY17" fmla="*/ 2806699 h 2877832"/>
              <a:gd name="connsiteX18" fmla="*/ 7578771 w 12192000"/>
              <a:gd name="connsiteY18" fmla="*/ 2774172 h 2877832"/>
              <a:gd name="connsiteX19" fmla="*/ 8623845 w 12192000"/>
              <a:gd name="connsiteY19" fmla="*/ 2687275 h 2877832"/>
              <a:gd name="connsiteX20" fmla="*/ 9479970 w 12192000"/>
              <a:gd name="connsiteY20" fmla="*/ 2583369 h 2877832"/>
              <a:gd name="connsiteX21" fmla="*/ 10629308 w 12192000"/>
              <a:gd name="connsiteY21" fmla="*/ 2389212 h 2877832"/>
              <a:gd name="connsiteX22" fmla="*/ 11998498 w 12192000"/>
              <a:gd name="connsiteY22" fmla="*/ 2063218 h 2877832"/>
              <a:gd name="connsiteX23" fmla="*/ 12192000 w 12192000"/>
              <a:gd name="connsiteY23" fmla="*/ 2006219 h 2877832"/>
              <a:gd name="connsiteX24" fmla="*/ 12192000 w 12192000"/>
              <a:gd name="connsiteY24" fmla="*/ 2060956 h 2877832"/>
              <a:gd name="connsiteX25" fmla="*/ 11829257 w 12192000"/>
              <a:gd name="connsiteY25" fmla="*/ 2166255 h 2877832"/>
              <a:gd name="connsiteX26" fmla="*/ 10939183 w 12192000"/>
              <a:gd name="connsiteY26" fmla="*/ 2380770 h 2877832"/>
              <a:gd name="connsiteX27" fmla="*/ 9985530 w 12192000"/>
              <a:gd name="connsiteY27" fmla="*/ 2560775 h 2877832"/>
              <a:gd name="connsiteX28" fmla="*/ 9186882 w 12192000"/>
              <a:gd name="connsiteY28" fmla="*/ 2676722 h 2877832"/>
              <a:gd name="connsiteX29" fmla="*/ 8578198 w 12192000"/>
              <a:gd name="connsiteY29" fmla="*/ 2746241 h 2877832"/>
              <a:gd name="connsiteX30" fmla="*/ 7864358 w 12192000"/>
              <a:gd name="connsiteY30" fmla="*/ 2807692 h 2877832"/>
              <a:gd name="connsiteX31" fmla="*/ 6935502 w 12192000"/>
              <a:gd name="connsiteY31" fmla="*/ 2859086 h 2877832"/>
              <a:gd name="connsiteX32" fmla="*/ 6477750 w 12192000"/>
              <a:gd name="connsiteY32" fmla="*/ 2872989 h 2877832"/>
              <a:gd name="connsiteX33" fmla="*/ 6362294 w 12192000"/>
              <a:gd name="connsiteY33" fmla="*/ 2877832 h 2877832"/>
              <a:gd name="connsiteX34" fmla="*/ 6057129 w 12192000"/>
              <a:gd name="connsiteY34" fmla="*/ 2877832 h 2877832"/>
              <a:gd name="connsiteX35" fmla="*/ 5977784 w 12192000"/>
              <a:gd name="connsiteY35" fmla="*/ 2873238 h 2877832"/>
              <a:gd name="connsiteX36" fmla="*/ 5265087 w 12192000"/>
              <a:gd name="connsiteY36" fmla="*/ 2836989 h 2877832"/>
              <a:gd name="connsiteX37" fmla="*/ 4346277 w 12192000"/>
              <a:gd name="connsiteY37" fmla="*/ 2774919 h 2877832"/>
              <a:gd name="connsiteX38" fmla="*/ 3373045 w 12192000"/>
              <a:gd name="connsiteY38" fmla="*/ 2676350 h 2877832"/>
              <a:gd name="connsiteX39" fmla="*/ 2362173 w 12192000"/>
              <a:gd name="connsiteY39" fmla="*/ 2557423 h 2877832"/>
              <a:gd name="connsiteX40" fmla="*/ 1233178 w 12192000"/>
              <a:gd name="connsiteY40" fmla="*/ 2384247 h 2877832"/>
              <a:gd name="connsiteX41" fmla="*/ 68500 w 12192000"/>
              <a:gd name="connsiteY41" fmla="*/ 2144540 h 2877832"/>
              <a:gd name="connsiteX42" fmla="*/ 0 w 12192000"/>
              <a:gd name="connsiteY42" fmla="*/ 2127185 h 2877832"/>
              <a:gd name="connsiteX43" fmla="*/ 0 w 12192000"/>
              <a:gd name="connsiteY43" fmla="*/ 2070696 h 2877832"/>
              <a:gd name="connsiteX44" fmla="*/ 72441 w 12192000"/>
              <a:gd name="connsiteY44" fmla="*/ 2089473 h 2877832"/>
              <a:gd name="connsiteX45" fmla="*/ 600716 w 12192000"/>
              <a:gd name="connsiteY45" fmla="*/ 2207843 h 2877832"/>
              <a:gd name="connsiteX46" fmla="*/ 1769512 w 12192000"/>
              <a:gd name="connsiteY46" fmla="*/ 2418011 h 2877832"/>
              <a:gd name="connsiteX47" fmla="*/ 2613554 w 12192000"/>
              <a:gd name="connsiteY47" fmla="*/ 2534953 h 2877832"/>
              <a:gd name="connsiteX48" fmla="*/ 2581134 w 12192000"/>
              <a:gd name="connsiteY48" fmla="*/ 2525022 h 2877832"/>
              <a:gd name="connsiteX49" fmla="*/ 1112635 w 12192000"/>
              <a:gd name="connsiteY49" fmla="*/ 2192325 h 2877832"/>
              <a:gd name="connsiteX50" fmla="*/ 420412 w 12192000"/>
              <a:gd name="connsiteY50" fmla="*/ 1992892 h 2877832"/>
              <a:gd name="connsiteX51" fmla="*/ 0 w 12192000"/>
              <a:gd name="connsiteY51" fmla="*/ 1853975 h 287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000" h="2877832">
                <a:moveTo>
                  <a:pt x="6789701" y="2809623"/>
                </a:moveTo>
                <a:lnTo>
                  <a:pt x="6788702" y="2809701"/>
                </a:lnTo>
                <a:lnTo>
                  <a:pt x="6788476" y="2810235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1915388"/>
                </a:lnTo>
                <a:lnTo>
                  <a:pt x="12061096" y="1954428"/>
                </a:lnTo>
                <a:cubicBezTo>
                  <a:pt x="11933500" y="1990642"/>
                  <a:pt x="11805390" y="2025171"/>
                  <a:pt x="11676800" y="2058003"/>
                </a:cubicBezTo>
                <a:cubicBezTo>
                  <a:pt x="11262789" y="2165510"/>
                  <a:pt x="10845343" y="2259112"/>
                  <a:pt x="10425355" y="2341542"/>
                </a:cubicBezTo>
                <a:cubicBezTo>
                  <a:pt x="10092810" y="2406753"/>
                  <a:pt x="9759033" y="2465150"/>
                  <a:pt x="9424022" y="2516704"/>
                </a:cubicBezTo>
                <a:cubicBezTo>
                  <a:pt x="9102997" y="2566361"/>
                  <a:pt x="8781133" y="2610928"/>
                  <a:pt x="8458419" y="2650405"/>
                </a:cubicBezTo>
                <a:cubicBezTo>
                  <a:pt x="8211360" y="2680571"/>
                  <a:pt x="7963792" y="2706144"/>
                  <a:pt x="7715970" y="2730352"/>
                </a:cubicBezTo>
                <a:lnTo>
                  <a:pt x="6951716" y="2796132"/>
                </a:lnTo>
                <a:lnTo>
                  <a:pt x="6936303" y="2798203"/>
                </a:lnTo>
                <a:lnTo>
                  <a:pt x="6790448" y="2809564"/>
                </a:lnTo>
                <a:lnTo>
                  <a:pt x="6799941" y="2811384"/>
                </a:lnTo>
                <a:cubicBezTo>
                  <a:pt x="6811623" y="2811850"/>
                  <a:pt x="6823734" y="2809677"/>
                  <a:pt x="6835432" y="2809677"/>
                </a:cubicBezTo>
                <a:cubicBezTo>
                  <a:pt x="6851580" y="2809677"/>
                  <a:pt x="6867729" y="2807070"/>
                  <a:pt x="6884003" y="2806699"/>
                </a:cubicBezTo>
                <a:cubicBezTo>
                  <a:pt x="7115805" y="2801237"/>
                  <a:pt x="7347351" y="2789070"/>
                  <a:pt x="7578771" y="2774172"/>
                </a:cubicBezTo>
                <a:cubicBezTo>
                  <a:pt x="7927552" y="2751704"/>
                  <a:pt x="8276080" y="2723525"/>
                  <a:pt x="8623845" y="2687275"/>
                </a:cubicBezTo>
                <a:cubicBezTo>
                  <a:pt x="8909939" y="2657977"/>
                  <a:pt x="9195310" y="2623342"/>
                  <a:pt x="9479970" y="2583369"/>
                </a:cubicBezTo>
                <a:cubicBezTo>
                  <a:pt x="9864901" y="2528995"/>
                  <a:pt x="10248014" y="2464281"/>
                  <a:pt x="10629308" y="2389212"/>
                </a:cubicBezTo>
                <a:cubicBezTo>
                  <a:pt x="11090114" y="2298092"/>
                  <a:pt x="11546975" y="2190586"/>
                  <a:pt x="11998498" y="2063218"/>
                </a:cubicBezTo>
                <a:lnTo>
                  <a:pt x="12192000" y="2006219"/>
                </a:lnTo>
                <a:lnTo>
                  <a:pt x="12192000" y="2060956"/>
                </a:lnTo>
                <a:lnTo>
                  <a:pt x="11829257" y="2166255"/>
                </a:lnTo>
                <a:cubicBezTo>
                  <a:pt x="11534769" y="2245952"/>
                  <a:pt x="11238120" y="2316838"/>
                  <a:pt x="10939183" y="2380770"/>
                </a:cubicBezTo>
                <a:cubicBezTo>
                  <a:pt x="10622824" y="2448552"/>
                  <a:pt x="10304941" y="2508549"/>
                  <a:pt x="9985530" y="2560775"/>
                </a:cubicBezTo>
                <a:cubicBezTo>
                  <a:pt x="9720036" y="2604224"/>
                  <a:pt x="9453814" y="2642869"/>
                  <a:pt x="9186882" y="2676722"/>
                </a:cubicBezTo>
                <a:cubicBezTo>
                  <a:pt x="8984197" y="2702296"/>
                  <a:pt x="8781514" y="2726379"/>
                  <a:pt x="8578198" y="2746241"/>
                </a:cubicBezTo>
                <a:cubicBezTo>
                  <a:pt x="8340547" y="2768961"/>
                  <a:pt x="8102644" y="2790436"/>
                  <a:pt x="7864358" y="2807692"/>
                </a:cubicBezTo>
                <a:cubicBezTo>
                  <a:pt x="7554994" y="2830036"/>
                  <a:pt x="7245502" y="2847914"/>
                  <a:pt x="6935502" y="2859086"/>
                </a:cubicBezTo>
                <a:cubicBezTo>
                  <a:pt x="6782917" y="2864549"/>
                  <a:pt x="6630334" y="2868397"/>
                  <a:pt x="6477750" y="2872989"/>
                </a:cubicBezTo>
                <a:cubicBezTo>
                  <a:pt x="6439195" y="2870905"/>
                  <a:pt x="6400529" y="2872530"/>
                  <a:pt x="6362294" y="2877832"/>
                </a:cubicBezTo>
                <a:lnTo>
                  <a:pt x="6057129" y="2877832"/>
                </a:lnTo>
                <a:lnTo>
                  <a:pt x="5977784" y="2873238"/>
                </a:lnTo>
                <a:cubicBezTo>
                  <a:pt x="5740261" y="2860825"/>
                  <a:pt x="5502739" y="2847046"/>
                  <a:pt x="5265087" y="2836989"/>
                </a:cubicBezTo>
                <a:cubicBezTo>
                  <a:pt x="4958267" y="2824573"/>
                  <a:pt x="4651826" y="2804093"/>
                  <a:pt x="4346277" y="2774919"/>
                </a:cubicBezTo>
                <a:cubicBezTo>
                  <a:pt x="4021654" y="2744007"/>
                  <a:pt x="3697795" y="2709372"/>
                  <a:pt x="3373045" y="2676350"/>
                </a:cubicBezTo>
                <a:cubicBezTo>
                  <a:pt x="3035412" y="2642088"/>
                  <a:pt x="2698456" y="2602449"/>
                  <a:pt x="2362173" y="2557423"/>
                </a:cubicBezTo>
                <a:cubicBezTo>
                  <a:pt x="1984692" y="2507270"/>
                  <a:pt x="1608364" y="2449544"/>
                  <a:pt x="1233178" y="2384247"/>
                </a:cubicBezTo>
                <a:cubicBezTo>
                  <a:pt x="842181" y="2315534"/>
                  <a:pt x="453758" y="2237046"/>
                  <a:pt x="68500" y="2144540"/>
                </a:cubicBezTo>
                <a:lnTo>
                  <a:pt x="0" y="2127185"/>
                </a:lnTo>
                <a:lnTo>
                  <a:pt x="0" y="2070696"/>
                </a:lnTo>
                <a:lnTo>
                  <a:pt x="72441" y="2089473"/>
                </a:lnTo>
                <a:cubicBezTo>
                  <a:pt x="247961" y="2131651"/>
                  <a:pt x="424164" y="2170911"/>
                  <a:pt x="600716" y="2207843"/>
                </a:cubicBezTo>
                <a:cubicBezTo>
                  <a:pt x="988279" y="2288657"/>
                  <a:pt x="1378133" y="2357555"/>
                  <a:pt x="1769512" y="2418011"/>
                </a:cubicBezTo>
                <a:cubicBezTo>
                  <a:pt x="2052426" y="2461587"/>
                  <a:pt x="2335725" y="2501684"/>
                  <a:pt x="2613554" y="2534953"/>
                </a:cubicBezTo>
                <a:cubicBezTo>
                  <a:pt x="2605544" y="2537560"/>
                  <a:pt x="2594611" y="2527504"/>
                  <a:pt x="2581134" y="2525022"/>
                </a:cubicBezTo>
                <a:cubicBezTo>
                  <a:pt x="2087178" y="2433070"/>
                  <a:pt x="1597684" y="2322177"/>
                  <a:pt x="1112635" y="2192325"/>
                </a:cubicBezTo>
                <a:cubicBezTo>
                  <a:pt x="880453" y="2130254"/>
                  <a:pt x="649713" y="2063776"/>
                  <a:pt x="420412" y="1992892"/>
                </a:cubicBezTo>
                <a:lnTo>
                  <a:pt x="0" y="1853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標題 4">
            <a:extLst>
              <a:ext uri="{FF2B5EF4-FFF2-40B4-BE49-F238E27FC236}">
                <a16:creationId xmlns:a16="http://schemas.microsoft.com/office/drawing/2014/main" id="{052E9A2D-66ED-72C8-02CE-8A9040F1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390525"/>
            <a:ext cx="10909640" cy="151030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zh-TW" altLang="en-US" sz="5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辨識正負衝擊永續議題</a:t>
            </a:r>
          </a:p>
        </p:txBody>
      </p:sp>
      <p:sp>
        <p:nvSpPr>
          <p:cNvPr id="8206" name="sketch line">
            <a:extLst>
              <a:ext uri="{FF2B5EF4-FFF2-40B4-BE49-F238E27FC236}">
                <a16:creationId xmlns:a16="http://schemas.microsoft.com/office/drawing/2014/main" id="{56037404-66BD-46B5-9323-1B53131967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1753266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4" name="Picture 2" descr="一張含有 文字, 螢幕擷取畫面, 字型, 數字 的圖片&#10;&#10;自動產生的描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5430" y="3081960"/>
            <a:ext cx="11386456" cy="3590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5722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125</Words>
  <Application>Microsoft Office PowerPoint</Application>
  <PresentationFormat>寬螢幕</PresentationFormat>
  <Paragraphs>24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佈景主題</vt:lpstr>
      <vt:lpstr>問卷結果分析</vt:lpstr>
      <vt:lpstr>問卷結果分析</vt:lpstr>
      <vt:lpstr>問卷對象及 永續面向</vt:lpstr>
      <vt:lpstr>辨識正負衝擊永續議題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Kevweng</dc:creator>
  <cp:lastModifiedBy>Kevweng</cp:lastModifiedBy>
  <cp:revision>4</cp:revision>
  <dcterms:created xsi:type="dcterms:W3CDTF">2024-12-24T08:23:08Z</dcterms:created>
  <dcterms:modified xsi:type="dcterms:W3CDTF">2024-12-24T08:51:47Z</dcterms:modified>
</cp:coreProperties>
</file>